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notesMasterIdLst>
    <p:notesMasterId r:id="rId42"/>
  </p:notesMasterIdLst>
  <p:sldIdLst>
    <p:sldId id="256" r:id="rId3"/>
    <p:sldId id="320" r:id="rId4"/>
    <p:sldId id="311" r:id="rId5"/>
    <p:sldId id="322" r:id="rId6"/>
    <p:sldId id="312" r:id="rId7"/>
    <p:sldId id="321" r:id="rId8"/>
    <p:sldId id="313" r:id="rId9"/>
    <p:sldId id="280" r:id="rId10"/>
    <p:sldId id="264" r:id="rId11"/>
    <p:sldId id="318" r:id="rId12"/>
    <p:sldId id="271" r:id="rId13"/>
    <p:sldId id="317" r:id="rId14"/>
    <p:sldId id="270" r:id="rId15"/>
    <p:sldId id="303" r:id="rId16"/>
    <p:sldId id="283" r:id="rId17"/>
    <p:sldId id="306" r:id="rId18"/>
    <p:sldId id="274" r:id="rId19"/>
    <p:sldId id="272" r:id="rId20"/>
    <p:sldId id="286" r:id="rId21"/>
    <p:sldId id="287" r:id="rId22"/>
    <p:sldId id="288" r:id="rId23"/>
    <p:sldId id="308" r:id="rId24"/>
    <p:sldId id="310" r:id="rId25"/>
    <p:sldId id="290" r:id="rId26"/>
    <p:sldId id="278" r:id="rId27"/>
    <p:sldId id="314" r:id="rId28"/>
    <p:sldId id="279" r:id="rId29"/>
    <p:sldId id="301" r:id="rId30"/>
    <p:sldId id="299" r:id="rId31"/>
    <p:sldId id="302" r:id="rId32"/>
    <p:sldId id="305" r:id="rId33"/>
    <p:sldId id="304" r:id="rId34"/>
    <p:sldId id="307" r:id="rId35"/>
    <p:sldId id="285" r:id="rId36"/>
    <p:sldId id="292" r:id="rId37"/>
    <p:sldId id="296" r:id="rId38"/>
    <p:sldId id="297" r:id="rId39"/>
    <p:sldId id="323" r:id="rId40"/>
    <p:sldId id="31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3F094-2337-4C4C-AFBA-46EF0FE8185C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4D3F8-A5EE-474B-ABC0-E9EA5C093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52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4D3F8-A5EE-474B-ABC0-E9EA5C0936E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49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13-11-2020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7.png"/><Relationship Id="rId11" Type="http://schemas.openxmlformats.org/officeDocument/2006/relationships/image" Target="../media/image92.jpeg"/><Relationship Id="rId5" Type="http://schemas.openxmlformats.org/officeDocument/2006/relationships/image" Target="../media/image86.png"/><Relationship Id="rId10" Type="http://schemas.openxmlformats.org/officeDocument/2006/relationships/image" Target="../media/image91.jpeg"/><Relationship Id="rId4" Type="http://schemas.openxmlformats.org/officeDocument/2006/relationships/image" Target="../media/image85.png"/><Relationship Id="rId9" Type="http://schemas.openxmlformats.org/officeDocument/2006/relationships/image" Target="../media/image9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4425386/A_Brief_Introduction_to_Linear_Algebra_and_Quantum_Mechanics_for_Quantum_Computation" TargetMode="External"/><Relationship Id="rId2" Type="http://schemas.openxmlformats.org/officeDocument/2006/relationships/hyperlink" Target="http://www.wikipedia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ommunity.middlebury.edu/~ngraham/math.pdf" TargetMode="External"/><Relationship Id="rId5" Type="http://schemas.openxmlformats.org/officeDocument/2006/relationships/hyperlink" Target="https://qudev.phys.ethz.ch/static/content/courses/QSIT08/QSIT08_V03_2page.pdf" TargetMode="External"/><Relationship Id="rId4" Type="http://schemas.openxmlformats.org/officeDocument/2006/relationships/hyperlink" Target="https://cse.iitkgp.ac.in/~goutam/quantumComputing/lect4part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171303" y="2403697"/>
            <a:ext cx="98493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Quantum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99CAF-B5F4-42FA-A88E-6E601FA6A66B}"/>
              </a:ext>
            </a:extLst>
          </p:cNvPr>
          <p:cNvSpPr txBox="1"/>
          <p:nvPr/>
        </p:nvSpPr>
        <p:spPr>
          <a:xfrm>
            <a:off x="7836033" y="210643"/>
            <a:ext cx="609442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Avenir Next LT Pro Light" panose="020B0304020202020204" pitchFamily="34" charset="0"/>
              </a:rPr>
              <a:t>EMAT341L: Linear Algebra and Applications</a:t>
            </a:r>
          </a:p>
          <a:p>
            <a:pPr algn="l"/>
            <a:endParaRPr lang="en-US" b="0" i="0" dirty="0">
              <a:effectLst/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68000" y="810455"/>
            <a:ext cx="7638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571946" y="4905345"/>
            <a:ext cx="611909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spin is either up or down.</a:t>
            </a:r>
          </a:p>
        </p:txBody>
      </p:sp>
    </p:spTree>
    <p:extLst>
      <p:ext uri="{BB962C8B-B14F-4D97-AF65-F5344CB8AC3E}">
        <p14:creationId xmlns:p14="http://schemas.microsoft.com/office/powerpoint/2010/main" val="405923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167277" y="3662479"/>
            <a:ext cx="71445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Qubit is Mathematically represented as a Quantum State of the form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2703" y="3970254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836" y="5523670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4272" y="4701107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8698" y="4961338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2226" y="4652248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85220" y="665636"/>
            <a:ext cx="597552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Non-Determinism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Attempt at 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of Quantum Mechanics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930529" y="1936061"/>
            <a:ext cx="1075870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Unlike classical physics, measurement in quantum mechanics is not deterministic. Even if we have the complete knowledge of a system, we can at most predict the probability of a certain outcome from a set of possible outcomes.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079BD-4954-4FFA-AD27-41179221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849" y="3146738"/>
            <a:ext cx="5548023" cy="97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B43AC-5AAC-4D6A-81AC-F95584ED97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972" y="4179593"/>
            <a:ext cx="5548023" cy="970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82ACF-CEA9-4B4C-B9CE-DB5673C0EE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972" y="5212448"/>
            <a:ext cx="5548023" cy="1072261"/>
          </a:xfrm>
          <a:prstGeom prst="rect">
            <a:avLst/>
          </a:prstGeom>
        </p:spPr>
      </p:pic>
      <p:pic>
        <p:nvPicPr>
          <p:cNvPr id="1028" name="Picture 4" descr="Basically Quantum Mechanics if I Tell You What Happens It Won't Happen  Heisenberg Review!!!👏👏 | Quantum Mechanics Meme on ME.ME">
            <a:extLst>
              <a:ext uri="{FF2B5EF4-FFF2-40B4-BE49-F238E27FC236}">
                <a16:creationId xmlns:a16="http://schemas.microsoft.com/office/drawing/2014/main" id="{3DA182E0-246A-4BA1-893F-9A7D26ECF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01"/>
          <a:stretch/>
        </p:blipFill>
        <p:spPr bwMode="auto">
          <a:xfrm>
            <a:off x="7307191" y="3337586"/>
            <a:ext cx="3731598" cy="26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5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062899" y="1729303"/>
            <a:ext cx="10145571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postulate states that a quantum system stays in a superposition when it is not observed.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When a measurement is done, it immediately collapses to one of its eigenstates*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Hence, we can never observe what the original superposition of the system was. We merely observe the state after it collapses.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inherent ambiguity provides an excellent security in Quantum Cryptography.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*Eigenstate (physics) is a dynamic quantum mechanical state whose wave function is an eigenvector that corresponds to a physical quantity.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50149" y="1492167"/>
            <a:ext cx="98539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Imagine to have 500 qubits, then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complex coefficients describe their state.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How to store this state?</a:t>
            </a:r>
          </a:p>
          <a:p>
            <a:pPr marL="342900" indent="-342900">
              <a:buFontTx/>
              <a:buChar char="-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larger than the number of atoms in the universe.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impossible in classical bits.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also why it is hard to simulate quantum systems on classical computers.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computer would be much more efficient than a classical computer at simulating quantum systems.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and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Entanglement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are what give quantum computers the ability to process so much more information so much faster.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70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Interpretation: Diagonal Polarization/Diagonal Spin.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0150" y="5316266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90DD0AD-3B04-4F55-AD6A-10BACD2E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1604947" y="787893"/>
            <a:ext cx="8587933" cy="39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A2DEFBA8-ABF5-4180-AB7C-AA1E86F64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30078" y="5428355"/>
            <a:ext cx="5207672" cy="7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D4C4F20-8D09-4404-9287-8D41ACCB0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8969" y="4883084"/>
            <a:ext cx="5207672" cy="5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78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78942" y="915015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 in Quantum Computing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2172" y="2417843"/>
            <a:ext cx="1471388" cy="3827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0BA9C5-37E7-4207-BB49-EED7EEEBAE21}"/>
              </a:ext>
            </a:extLst>
          </p:cNvPr>
          <p:cNvSpPr/>
          <p:nvPr/>
        </p:nvSpPr>
        <p:spPr>
          <a:xfrm>
            <a:off x="995315" y="2417842"/>
            <a:ext cx="9426752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States/ Wave Functions 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C733A-2EA3-45BE-926E-5738A1DA6645}"/>
              </a:ext>
            </a:extLst>
          </p:cNvPr>
          <p:cNvSpPr/>
          <p:nvPr/>
        </p:nvSpPr>
        <p:spPr>
          <a:xfrm>
            <a:off x="6096000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9CCA20-79C0-420B-9BF2-74298DF1A778}"/>
              </a:ext>
            </a:extLst>
          </p:cNvPr>
          <p:cNvSpPr/>
          <p:nvPr/>
        </p:nvSpPr>
        <p:spPr>
          <a:xfrm>
            <a:off x="6383548" y="1796279"/>
            <a:ext cx="538692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BA67-EC94-496D-BB8C-A056E76BBE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5107" y="2207793"/>
            <a:ext cx="1477347" cy="447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BD595-AAF5-43D0-B5F3-43B55730BF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1993" y="3150521"/>
            <a:ext cx="3433665" cy="555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12929-E434-4471-A6A1-665F77EBC7B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0340" y="4118320"/>
            <a:ext cx="3321698" cy="447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CF5D0-55E9-4B0D-A4B1-85F896BF039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1993" y="4977703"/>
            <a:ext cx="2391747" cy="447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52B05-2BFF-4391-9D7E-B11FCF0A091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4315" y="5911636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79812" y="55132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set,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546EE-3C0A-4EC1-A097-63D8EB50BA8B}"/>
              </a:ext>
            </a:extLst>
          </p:cNvPr>
          <p:cNvSpPr txBox="1"/>
          <p:nvPr/>
        </p:nvSpPr>
        <p:spPr>
          <a:xfrm>
            <a:off x="965329" y="857631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Contents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15609-1AFE-4349-A4A3-6A79FA92D0E3}"/>
              </a:ext>
            </a:extLst>
          </p:cNvPr>
          <p:cNvSpPr/>
          <p:nvPr/>
        </p:nvSpPr>
        <p:spPr>
          <a:xfrm>
            <a:off x="965329" y="2029644"/>
            <a:ext cx="10625180" cy="97565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Introduction to Quantum Computing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Superposition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Non-Determinism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(Notations) of Quantum Computing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Pauli Matrices, Pauli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Bloch Sphere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B7D4C-5006-4999-9EF6-47D34F042DF7}"/>
              </a:ext>
            </a:extLst>
          </p:cNvPr>
          <p:cNvSpPr/>
          <p:nvPr/>
        </p:nvSpPr>
        <p:spPr>
          <a:xfrm>
            <a:off x="7362333" y="2029644"/>
            <a:ext cx="3916736" cy="100642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Entanglement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Observables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1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Problems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481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 – column vector) is       (bra notation – row vector)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7584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5846" y="3534385"/>
            <a:ext cx="2023506" cy="486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4299" y="4800759"/>
            <a:ext cx="4676410" cy="1697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360" y="4794712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3874" y="4184449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646" y="4091197"/>
            <a:ext cx="780480" cy="709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047F3-4B53-4C5B-8F56-0F77B3FD55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403" t="43549" r="38316" b="47435"/>
          <a:stretch/>
        </p:blipFill>
        <p:spPr>
          <a:xfrm>
            <a:off x="4446245" y="3695601"/>
            <a:ext cx="4259993" cy="499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64AEB-506F-476B-94C9-5D6BBD9CDD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403" t="30378" r="38316" b="56589"/>
          <a:stretch/>
        </p:blipFill>
        <p:spPr>
          <a:xfrm>
            <a:off x="4445721" y="3069926"/>
            <a:ext cx="4178406" cy="7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33063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DE08-C67E-4D43-A282-EF3FE4F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56" y="2130630"/>
            <a:ext cx="4936015" cy="554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AD102-6D82-4AAE-8846-F16B734D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440" y="2663345"/>
            <a:ext cx="4749001" cy="45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905E8-161E-40E9-A3EE-EB6A1FE32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7004" y="2709555"/>
            <a:ext cx="2106970" cy="409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297CE-6932-4429-8E9A-1F3E10E36F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323" y="3335924"/>
            <a:ext cx="6040474" cy="2897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1C609-F4F1-4960-8E77-7DC8058EEE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889" y="1641112"/>
            <a:ext cx="5244725" cy="453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C03836-0CA4-46FF-9882-92E53B078EF9}"/>
              </a:ext>
            </a:extLst>
          </p:cNvPr>
          <p:cNvSpPr/>
          <p:nvPr/>
        </p:nvSpPr>
        <p:spPr>
          <a:xfrm>
            <a:off x="7690285" y="1662047"/>
            <a:ext cx="425020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1-Bit Transformation (Linear combination of the outer products of states)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Property of Outer Product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E850B-B087-47BD-91AF-848F716E38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2040" y="4390173"/>
            <a:ext cx="3124338" cy="852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52C559-686D-42F3-8520-96DC6E2FA22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1820"/>
          <a:stretch/>
        </p:blipFill>
        <p:spPr>
          <a:xfrm>
            <a:off x="8765935" y="2357149"/>
            <a:ext cx="949230" cy="82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3184A-26E4-4E54-973B-69C34735EFC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09"/>
          <a:stretch/>
        </p:blipFill>
        <p:spPr>
          <a:xfrm>
            <a:off x="7897961" y="2963250"/>
            <a:ext cx="4042529" cy="7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A2D0D02-C773-4035-A4DB-F243AB80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217" y="2097770"/>
            <a:ext cx="5819159" cy="39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15DDF6-4AA8-4AE9-825A-3CD39DB19600}"/>
              </a:ext>
            </a:extLst>
          </p:cNvPr>
          <p:cNvSpPr/>
          <p:nvPr/>
        </p:nvSpPr>
        <p:spPr>
          <a:xfrm>
            <a:off x="1218030" y="1034829"/>
            <a:ext cx="1006662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Optimization of Quantum State Expressions plays a crucial role in Quantum Computation and Quantum Information Processing.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FE277F8E-5DF3-4972-835A-B3E4C3029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5493" y="3667985"/>
            <a:ext cx="5819159" cy="22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06C999A-E21C-40F5-9332-55322DC673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894" y="2254598"/>
            <a:ext cx="887383" cy="4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95760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is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‘One’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269676" y="80735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FF338-40B3-4E64-988D-9D43B73479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848" y="2149310"/>
            <a:ext cx="4666270" cy="2856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C0D7F8-1907-4469-957A-E34B58200574}"/>
              </a:ext>
            </a:extLst>
          </p:cNvPr>
          <p:cNvSpPr/>
          <p:nvPr/>
        </p:nvSpPr>
        <p:spPr>
          <a:xfrm>
            <a:off x="6246269" y="80735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Eigenstates of 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AA853-7FA9-4A97-BF23-39E4E80C46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6026" y="1904358"/>
            <a:ext cx="4342324" cy="2856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CD2A6-F905-436E-B9B8-98085B2391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4036" y="4744593"/>
            <a:ext cx="4424314" cy="603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259FC0-1B3E-474A-A6E7-3856BDF3C2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9857" y="5083959"/>
            <a:ext cx="779283" cy="6263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3FE882-C3ED-48F5-B370-EFD9AD2E48BD}"/>
              </a:ext>
            </a:extLst>
          </p:cNvPr>
          <p:cNvSpPr/>
          <p:nvPr/>
        </p:nvSpPr>
        <p:spPr>
          <a:xfrm>
            <a:off x="972303" y="5843449"/>
            <a:ext cx="104260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Similarly, Eigenvalues and Eigenstates can be computed for the remaining Pauli Matrices – X, 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735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06646" y="70111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Transformations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E979B-97D7-4E17-BB30-B17D0D8294B7}"/>
              </a:ext>
            </a:extLst>
          </p:cNvPr>
          <p:cNvSpPr/>
          <p:nvPr/>
        </p:nvSpPr>
        <p:spPr>
          <a:xfrm>
            <a:off x="1142052" y="1634727"/>
            <a:ext cx="9426752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Pauli-X gate is the quantum equivalent of NOT gate. It maps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Pauli-Y gate maps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Pauli-Z gate leaves the basis state        unchanged and maps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F60A1-8BBA-4F88-AA34-78227E88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664" y="1946429"/>
            <a:ext cx="2762117" cy="38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3E31F-753D-418E-9086-552328C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8319" y="3437186"/>
            <a:ext cx="3345599" cy="46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5FA55-F377-406E-8C31-B5E5527021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1076" y="4880449"/>
            <a:ext cx="488618" cy="54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8FC79-65BB-49BF-B5BA-04015EAA55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778" y="5051847"/>
            <a:ext cx="1358283" cy="360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875997-4C35-4AFC-A3F5-D9A2A83419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188" y="2499411"/>
            <a:ext cx="3497802" cy="932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E91EDA-0CB2-4EBF-8E91-1509522100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722" y="3939090"/>
            <a:ext cx="3213717" cy="1032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51012-16B1-43A2-91CB-E11C2C0556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4202" y="5480980"/>
            <a:ext cx="2672178" cy="1032277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40220FE6-6029-44B2-8C2B-ACAF56706BC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673" y="2334881"/>
            <a:ext cx="2903463" cy="117681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245409A2-CDF7-4E2E-9648-A5667ECF980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190" y="3768099"/>
            <a:ext cx="3213717" cy="1119932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B726F7FA-52A3-4219-9C22-A961A142CF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0321" y="5422488"/>
            <a:ext cx="2931606" cy="11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9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D480F23-635D-457B-BF13-B4EDCD57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71" y="289492"/>
            <a:ext cx="6968971" cy="1545667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91E4ACCC-64CB-4934-A6C0-F3BBDD54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2" y="1810705"/>
            <a:ext cx="3151574" cy="66064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95F4F5FA-51B9-4029-BE5A-510E06057E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71" y="2446891"/>
            <a:ext cx="5903650" cy="863943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4A64F3-D76F-483A-BE61-385DDA1F1B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38832">
            <a:off x="3959441" y="3342911"/>
            <a:ext cx="4019238" cy="303521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63D030-C1B7-4791-A415-9708A69D39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9745">
            <a:off x="632662" y="3502637"/>
            <a:ext cx="4081382" cy="2606441"/>
          </a:xfrm>
          <a:prstGeom prst="rect">
            <a:avLst/>
          </a:prstGeom>
        </p:spPr>
      </p:pic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C33128-2000-4B3D-AEF7-F9BDC25DC0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733">
            <a:off x="8276948" y="3500633"/>
            <a:ext cx="2763301" cy="2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916522"/>
            <a:ext cx="1062518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is an area of computing focused on developing computer technologies governed by the laws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Mechanics*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to store data and perform computations.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Computer employs ‘Qubits’.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Computation consists of a sequence of operations performed on Quantum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operations and states can be represented by matrices and vectors, respectively, and are required by the underlying physics (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) to follow the rules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*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It is a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branch of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physics dealing with the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behaviour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of matter and light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at a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subatomic level that are subject to the uncertainty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principle.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65329" y="744510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987132" y="715993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667311" y="1581525"/>
            <a:ext cx="76942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 and computing, the Bloch sphere is a geometrical representation of the pure state space of a two-level quantum mechanical system (qubit), named after the physicist Felix Bloch.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Bloch sphere - Wikipedia">
            <a:extLst>
              <a:ext uri="{FF2B5EF4-FFF2-40B4-BE49-F238E27FC236}">
                <a16:creationId xmlns:a16="http://schemas.microsoft.com/office/drawing/2014/main" id="{7C94535E-400D-4B7E-A05F-B807A3DB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1270" y="684481"/>
            <a:ext cx="2555757" cy="2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D6186C-7903-431B-A521-38037B2377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4" b="5778"/>
          <a:stretch/>
        </p:blipFill>
        <p:spPr>
          <a:xfrm>
            <a:off x="1000266" y="4473941"/>
            <a:ext cx="5262491" cy="2156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48E0C2-9356-49C1-B208-82304F985F1E}"/>
              </a:ext>
            </a:extLst>
          </p:cNvPr>
          <p:cNvSpPr txBox="1"/>
          <p:nvPr/>
        </p:nvSpPr>
        <p:spPr>
          <a:xfrm>
            <a:off x="667311" y="3742887"/>
            <a:ext cx="10396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When the Pauli X, Y and Z matrices are exponentiated, they give rise to the rotation operators, which rotate the Bloch vector of the Quantum State about the ˆx, ˆy and ˆz axes, by a given angle θ:</a:t>
            </a:r>
            <a:endParaRPr lang="en-IN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81F35-8770-4C87-B3F5-1758C8F21153}"/>
              </a:ext>
            </a:extLst>
          </p:cNvPr>
          <p:cNvSpPr/>
          <p:nvPr/>
        </p:nvSpPr>
        <p:spPr>
          <a:xfrm>
            <a:off x="765008" y="3140289"/>
            <a:ext cx="5497749" cy="5001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6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Rotation Operators on Bloch Sphere</a:t>
            </a:r>
          </a:p>
        </p:txBody>
      </p:sp>
    </p:spTree>
    <p:extLst>
      <p:ext uri="{BB962C8B-B14F-4D97-AF65-F5344CB8AC3E}">
        <p14:creationId xmlns:p14="http://schemas.microsoft.com/office/powerpoint/2010/main" val="2938367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EEFDE855-AA18-47D1-BF69-1009FBA0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149" y="577050"/>
            <a:ext cx="6586691" cy="12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4FAF0F6C-6BFC-4C9C-9437-873EFB10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149" y="1957662"/>
            <a:ext cx="6036816" cy="44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9FF11854-B467-4382-8A72-571A74D8A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3964" y="1284786"/>
            <a:ext cx="4997821" cy="25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preview">
            <a:extLst>
              <a:ext uri="{FF2B5EF4-FFF2-40B4-BE49-F238E27FC236}">
                <a16:creationId xmlns:a16="http://schemas.microsoft.com/office/drawing/2014/main" id="{DABDC7DD-FA24-4797-93DE-D84BF9D3E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69103" y="3915052"/>
            <a:ext cx="4762682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preview">
            <a:extLst>
              <a:ext uri="{FF2B5EF4-FFF2-40B4-BE49-F238E27FC236}">
                <a16:creationId xmlns:a16="http://schemas.microsoft.com/office/drawing/2014/main" id="{7DB9614C-40DE-441C-90BE-1E9CF632F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65853" y="4731800"/>
            <a:ext cx="393052" cy="2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preview">
            <a:extLst>
              <a:ext uri="{FF2B5EF4-FFF2-40B4-BE49-F238E27FC236}">
                <a16:creationId xmlns:a16="http://schemas.microsoft.com/office/drawing/2014/main" id="{A13E11E1-CD68-4F04-A287-B36F6B0D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6762" y="5296408"/>
            <a:ext cx="5761067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BCBCE8C5-7DD4-4FAA-9448-D4A38958B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4218" y="6113962"/>
            <a:ext cx="3218441" cy="4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78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665061" y="832254"/>
            <a:ext cx="61504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Entanglement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9724" y="2137367"/>
            <a:ext cx="918895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term ‘Entanglement’ means that the two members of a pair co-exist in a single quantum state.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Changing the state of one of the qubits will instantaneously change the state of the other one in a predictable fashion.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This property is used as a resource in Quantum Computing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Super Dense Coding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Quantum Teleportation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230511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CDCBCA2-9633-4B11-80DF-11FCA7A2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6593" y="1340458"/>
            <a:ext cx="6846994" cy="1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B96C4E3-6FB5-4804-AA65-4250457B3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6593" y="2328812"/>
            <a:ext cx="6846994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FCFD3-1856-4382-8107-14BEB8313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3475" y="494287"/>
            <a:ext cx="4056128" cy="199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90D2C-2162-4872-AC85-CEAE985094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7" y="778994"/>
            <a:ext cx="2055045" cy="38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FBF76-D546-4672-B8B1-4FA623FC41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7" y="395948"/>
            <a:ext cx="7390132" cy="3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5" y="91728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773193" y="1226985"/>
            <a:ext cx="7081301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wave functions stand for the possible states of the system. Absolute value of each wave function is interpreted as being a probability distribution 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an Infinite Dimensional Inner Product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Hilbert Space H of d = 3 is referred to as a Qutrit, d = 4 is sometimes called a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Ququart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, and the generic term for any d &gt; 2 is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Qudit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812" y="2347970"/>
            <a:ext cx="2717685" cy="2563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B6786-2ABA-4595-BCE8-88DB0EDF6EFC}"/>
              </a:ext>
            </a:extLst>
          </p:cNvPr>
          <p:cNvSpPr txBox="1"/>
          <p:nvPr/>
        </p:nvSpPr>
        <p:spPr>
          <a:xfrm>
            <a:off x="613522" y="5099737"/>
            <a:ext cx="615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‘Wave functions </a:t>
            </a:r>
            <a:r>
              <a:rPr lang="en-US" sz="18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live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in the Hilbert Space.’</a:t>
            </a:r>
          </a:p>
        </p:txBody>
      </p:sp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605027" y="2039360"/>
            <a:ext cx="10963470" cy="3693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024" y="4548766"/>
            <a:ext cx="1697017" cy="421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623" y="4000597"/>
            <a:ext cx="330910" cy="287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5801" y="5116588"/>
            <a:ext cx="350087" cy="3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1st Postulate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060031"/>
            <a:ext cx="10473276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quantum system is a Hilbert space called the state space.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state of a quantum system is completely defined by a state vector, which is a normalized vector in the state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There are no ‘hidden variables’ — there is no other information available about the system besides what we can find out from this vector.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F19E7-B98A-47AC-8F02-0607DE620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1" t="38488" r="32346" b="26736"/>
          <a:stretch/>
        </p:blipFill>
        <p:spPr>
          <a:xfrm>
            <a:off x="923730" y="4365860"/>
            <a:ext cx="5900193" cy="23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0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14966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2nd Postulate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algn="ctr"/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C13F8-7CE9-4A05-9A71-FF73E0CF6F5D}"/>
              </a:ext>
            </a:extLst>
          </p:cNvPr>
          <p:cNvSpPr/>
          <p:nvPr/>
        </p:nvSpPr>
        <p:spPr>
          <a:xfrm>
            <a:off x="854886" y="1821230"/>
            <a:ext cx="10011265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Any physically measurable quantity is represented by a Hermitian Linear Operator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Operator is a square matrix with complex entries that is equal to its own conjugate transpose. Eigenvalues of Hermitian operators are real.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important because the eigenvalues correspond to physical properties of a system, which cannot be imaginary or complex.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1D4CE-72EF-49EF-83B3-323B47C75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0" t="47861" r="25753" b="16754"/>
          <a:stretch/>
        </p:blipFill>
        <p:spPr>
          <a:xfrm>
            <a:off x="1024984" y="4347177"/>
            <a:ext cx="5842841" cy="2097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CF52E-86CB-48CE-B992-24CB747C3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4332" y="1821230"/>
            <a:ext cx="1418841" cy="5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3rd Postulate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060031"/>
            <a:ext cx="1047327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possible results of a measurement of a physical quantity are the eigenvalues of the associated operator.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086C26-9641-4BA6-B2F2-C9755125A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8" t="36426" r="23454" b="47492"/>
          <a:stretch/>
        </p:blipFill>
        <p:spPr>
          <a:xfrm>
            <a:off x="923730" y="3594261"/>
            <a:ext cx="7183322" cy="11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0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-1978109" y="2760144"/>
            <a:ext cx="92363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E4F54-6D42-43C5-A89F-7E29829E5711}"/>
              </a:ext>
            </a:extLst>
          </p:cNvPr>
          <p:cNvSpPr txBox="1"/>
          <p:nvPr/>
        </p:nvSpPr>
        <p:spPr>
          <a:xfrm>
            <a:off x="-407141" y="3900625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A Presentation by – Tanvi </a:t>
            </a:r>
            <a:r>
              <a:rPr lang="en-US" sz="2000" dirty="0" err="1">
                <a:latin typeface="Baskerville Old Face" panose="02020602080505020303" pitchFamily="18" charset="0"/>
              </a:rPr>
              <a:t>Penumudy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(E18CSE187)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48A38-1CD5-4F0D-BF59-95B49107A1BA}"/>
              </a:ext>
            </a:extLst>
          </p:cNvPr>
          <p:cNvSpPr/>
          <p:nvPr/>
        </p:nvSpPr>
        <p:spPr>
          <a:xfrm>
            <a:off x="2131978" y="625057"/>
            <a:ext cx="92363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8AB52-C63E-4C5E-B974-255D3D378BC5}"/>
              </a:ext>
            </a:extLst>
          </p:cNvPr>
          <p:cNvSpPr txBox="1"/>
          <p:nvPr/>
        </p:nvSpPr>
        <p:spPr>
          <a:xfrm>
            <a:off x="5420414" y="1828800"/>
            <a:ext cx="636951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</a:rPr>
              <a:t>N. David </a:t>
            </a:r>
            <a:r>
              <a:rPr lang="en-IN" sz="1600" dirty="0" err="1">
                <a:latin typeface="Baskerville Old Face" panose="02020602080505020303" pitchFamily="18" charset="0"/>
              </a:rPr>
              <a:t>Mermin</a:t>
            </a:r>
            <a:r>
              <a:rPr lang="en-IN" sz="1600" dirty="0">
                <a:latin typeface="Baskerville Old Face" panose="02020602080505020303" pitchFamily="18" charset="0"/>
              </a:rPr>
              <a:t>, Cornell University Lecture Notes on Quantum Computation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2"/>
              </a:rPr>
              <a:t>http://www.wikipedia.org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3"/>
              </a:rPr>
              <a:t>https://www.academia.edu/4425386/A_Brief_Introduction_to_Linear_Algebra_and_Quantum_Mechanics_for_Quantum_Computation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4"/>
              </a:rPr>
              <a:t>https://cse.iitkgp.ac.in/~goutam/quantumComputing/lect4part.pdf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Baskerville Old Face" panose="02020602080505020303" pitchFamily="18" charset="0"/>
              </a:rPr>
              <a:t>David J. Griffiths Introduction to Quantum Mechanics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Baskerville Old Face" panose="02020602080505020303" pitchFamily="18" charset="0"/>
              </a:rPr>
              <a:t>MIT </a:t>
            </a:r>
            <a:r>
              <a:rPr lang="en-US" sz="1600" dirty="0" err="1">
                <a:latin typeface="Baskerville Old Face" panose="02020602080505020303" pitchFamily="18" charset="0"/>
              </a:rPr>
              <a:t>OpenCourseWare</a:t>
            </a:r>
            <a:endParaRPr lang="en-US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5"/>
              </a:rPr>
              <a:t>https://qudev.phys.ethz.ch/static/content/courses/QSIT08/QSIT08_V03_2page.pdf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6"/>
              </a:rPr>
              <a:t>http://community.middlebury.edu/~ngraham/math.pdf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53365-D60D-4657-B48F-D407C2AE28B3}"/>
              </a:ext>
            </a:extLst>
          </p:cNvPr>
          <p:cNvCxnSpPr/>
          <p:nvPr/>
        </p:nvCxnSpPr>
        <p:spPr>
          <a:xfrm>
            <a:off x="4939645" y="622169"/>
            <a:ext cx="0" cy="5825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88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FAB9FC-58F8-48C5-819B-3773E254DE13}"/>
              </a:ext>
            </a:extLst>
          </p:cNvPr>
          <p:cNvSpPr/>
          <p:nvPr/>
        </p:nvSpPr>
        <p:spPr>
          <a:xfrm>
            <a:off x="1348836" y="1972548"/>
            <a:ext cx="5526313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Computation/                </a:t>
            </a:r>
          </a:p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Mechanics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	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Wave Function (Quantum State)      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Operator      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Eigenstates          		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Physical System      		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Physical Observable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8899E-6BD8-4A46-9B0F-9C4B35520258}"/>
              </a:ext>
            </a:extLst>
          </p:cNvPr>
          <p:cNvSpPr/>
          <p:nvPr/>
        </p:nvSpPr>
        <p:spPr>
          <a:xfrm>
            <a:off x="7517501" y="1972548"/>
            <a:ext cx="4269114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	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Vector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Matrix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Eigenvectors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Hermitian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F02A-C3E3-4E42-94C0-B2B73A2A212A}"/>
              </a:ext>
            </a:extLst>
          </p:cNvPr>
          <p:cNvSpPr txBox="1"/>
          <p:nvPr/>
        </p:nvSpPr>
        <p:spPr>
          <a:xfrm>
            <a:off x="1348836" y="792429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venir Next LT Pro Light" panose="020B0304020202020204" pitchFamily="34" charset="0"/>
              </a:rPr>
              <a:t>Analogy</a:t>
            </a:r>
          </a:p>
        </p:txBody>
      </p:sp>
    </p:spTree>
    <p:extLst>
      <p:ext uri="{BB962C8B-B14F-4D97-AF65-F5344CB8AC3E}">
        <p14:creationId xmlns:p14="http://schemas.microsoft.com/office/powerpoint/2010/main" val="23324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768145"/>
            <a:ext cx="10625180" cy="87254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Healthcare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Research &amp; Drug Development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Diagnostics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Treatment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Financial Modelling</a:t>
            </a:r>
          </a:p>
          <a:p>
            <a:endParaRPr lang="en-US" sz="2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Automated, High Frequency Trading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Cybersecurity &amp; Cryptography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Computational Chemistry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57553" y="772790"/>
            <a:ext cx="5845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AF7F06-EE44-43AE-BB1C-7EAB74AD8726}"/>
              </a:ext>
            </a:extLst>
          </p:cNvPr>
          <p:cNvSpPr/>
          <p:nvPr/>
        </p:nvSpPr>
        <p:spPr>
          <a:xfrm>
            <a:off x="6733342" y="1768145"/>
            <a:ext cx="5995986" cy="8756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Machine Learning &amp; </a:t>
            </a:r>
          </a:p>
          <a:p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Deep Learning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Marketing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Big Data Analytics</a:t>
            </a:r>
          </a:p>
          <a:p>
            <a:endParaRPr lang="en-US" sz="2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Meteorology &amp; </a:t>
            </a:r>
          </a:p>
          <a:p>
            <a:pPr lvl="1"/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Weather Forecasting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Logistic Optimization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1142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783410" y="1124672"/>
            <a:ext cx="10625180" cy="7602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are great for solving optimization problems from figuring out the best way to schedule flights at an airport to determining the best delivery routes for the FedEx truck.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systems are exponentially powerful. A system of 500 particles has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”Computing power”.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provide a neat shortcut for solving a range of mathematical tasks known as NP-complete problems.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For example, factorization is an exponential time task for classical computers.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But Shor’s quantum algorithm for factorization is a polynomial time algorithm. It has successfully broken RSA cryptosystem.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706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221503" y="5174154"/>
            <a:ext cx="1062518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next few sections of this PPT will answer the question! 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40269" y="4350183"/>
            <a:ext cx="10324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How do Quantum Computers process a lot of information at a faster rate?</a:t>
            </a:r>
            <a:endParaRPr lang="en-IN" sz="2400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009EB-5E73-48FC-AC00-ABD8C0EB32F2}"/>
              </a:ext>
            </a:extLst>
          </p:cNvPr>
          <p:cNvSpPr/>
          <p:nvPr/>
        </p:nvSpPr>
        <p:spPr>
          <a:xfrm>
            <a:off x="1221503" y="1887971"/>
            <a:ext cx="10625180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Faster than light (?) communication.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Highly parallel and eﬃcient Quantum Algorithms.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Cryptography and many more..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CD108-3FDD-4F5E-B306-0238444DA739}"/>
              </a:ext>
            </a:extLst>
          </p:cNvPr>
          <p:cNvSpPr txBox="1"/>
          <p:nvPr/>
        </p:nvSpPr>
        <p:spPr>
          <a:xfrm>
            <a:off x="940269" y="836124"/>
            <a:ext cx="7352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Motivations for Quantum Computation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1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53592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23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314459" y="1549927"/>
            <a:ext cx="8379250" cy="5940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Computing, 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are represented as      and      or their linear combination.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have been created in the laboratory using photons, ions and certain sorts of atomic nuclei.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015" y="4953652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035" y="4944789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1100604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EBF27-E8F9-4775-A197-E11EF18A93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9501" y="3135062"/>
            <a:ext cx="323274" cy="285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EBF82-9638-48A0-928B-E025C0CFE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245" y="3135062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</TotalTime>
  <Words>2137</Words>
  <Application>Microsoft Office PowerPoint</Application>
  <PresentationFormat>Widescreen</PresentationFormat>
  <Paragraphs>443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Avenir Next LT Pro Light</vt:lpstr>
      <vt:lpstr>Baskerville Old Face</vt:lpstr>
      <vt:lpstr>Calibri</vt:lpstr>
      <vt:lpstr>Calibri Light</vt:lpstr>
      <vt:lpstr>Courier New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TANVI</dc:creator>
  <cp:lastModifiedBy> </cp:lastModifiedBy>
  <cp:revision>188</cp:revision>
  <dcterms:created xsi:type="dcterms:W3CDTF">2020-11-06T16:52:28Z</dcterms:created>
  <dcterms:modified xsi:type="dcterms:W3CDTF">2020-11-13T19:51:27Z</dcterms:modified>
</cp:coreProperties>
</file>